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71"/>
  </p:normalViewPr>
  <p:slideViewPr>
    <p:cSldViewPr snapToGrid="0" snapToObjects="1">
      <p:cViewPr>
        <p:scale>
          <a:sx n="114" d="100"/>
          <a:sy n="114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BDC1-066C-1A4A-A27F-B729F9078A88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3248-DE47-6341-B07D-E99CB7A79B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64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069637" y="362400"/>
            <a:ext cx="5004727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2295049" algn="ctr"/>
                <a:tab pos="4590098" algn="r"/>
                <a:tab pos="1687830" algn="ctr"/>
                <a:tab pos="2295049" algn="ctr"/>
                <a:tab pos="4590098" algn="r"/>
              </a:tabLst>
            </a:pPr>
            <a:r>
              <a:rPr lang="en-US" sz="1400" b="1" dirty="0" err="1">
                <a:latin typeface="Cambria" charset="0"/>
                <a:ea typeface="Cambria" charset="0"/>
                <a:cs typeface="Cambria" charset="0"/>
              </a:rPr>
              <a:t>Università</a:t>
            </a:r>
            <a:r>
              <a:rPr lang="en-US" sz="1400" b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1400" b="1" dirty="0" err="1">
                <a:latin typeface="Cambria" charset="0"/>
                <a:ea typeface="Cambria" charset="0"/>
                <a:cs typeface="Cambria" charset="0"/>
              </a:rPr>
              <a:t>degli</a:t>
            </a:r>
            <a:r>
              <a:rPr lang="en-US" sz="1400" b="1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1400" b="1" dirty="0" err="1">
                <a:latin typeface="Cambria" charset="0"/>
                <a:ea typeface="Cambria" charset="0"/>
                <a:cs typeface="Cambria" charset="0"/>
              </a:rPr>
              <a:t>Studi</a:t>
            </a:r>
            <a:r>
              <a:rPr lang="en-US" sz="1400" b="1" dirty="0">
                <a:latin typeface="Cambria" charset="0"/>
                <a:ea typeface="Cambria" charset="0"/>
                <a:cs typeface="Cambria" charset="0"/>
              </a:rPr>
              <a:t> di Torino</a:t>
            </a:r>
            <a:endParaRPr lang="it-IT" sz="1400" dirty="0">
              <a:latin typeface="Cambria" charset="0"/>
              <a:ea typeface="Cambria" charset="0"/>
              <a:cs typeface="Cambria" charset="0"/>
            </a:endParaRPr>
          </a:p>
          <a:p>
            <a:pPr algn="ctr">
              <a:lnSpc>
                <a:spcPct val="115000"/>
              </a:lnSpc>
              <a:tabLst>
                <a:tab pos="2295049" algn="ctr"/>
                <a:tab pos="4590098" algn="r"/>
                <a:tab pos="342900" algn="l"/>
                <a:tab pos="1687830" algn="ctr"/>
                <a:tab pos="2295049" algn="ctr"/>
                <a:tab pos="4590098" algn="r"/>
              </a:tabLst>
            </a:pPr>
            <a:r>
              <a:rPr lang="en-US" sz="14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Doctoral School of Sciences and Innovative Technologies</a:t>
            </a:r>
            <a:endParaRPr lang="it-IT" sz="1400" dirty="0">
              <a:solidFill>
                <a:srgbClr val="0070C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ctr">
              <a:lnSpc>
                <a:spcPct val="115000"/>
              </a:lnSpc>
              <a:spcAft>
                <a:spcPts val="900"/>
              </a:spcAft>
              <a:tabLst>
                <a:tab pos="2295049" algn="ctr"/>
                <a:tab pos="4590098" algn="r"/>
                <a:tab pos="342900" algn="l"/>
                <a:tab pos="1687830" algn="ctr"/>
                <a:tab pos="2295049" algn="ctr"/>
                <a:tab pos="4590098" algn="r"/>
              </a:tabLst>
            </a:pPr>
            <a:r>
              <a:rPr lang="en-US" sz="14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PhD Program in Chemical and Material Sciences XXIX </a:t>
            </a:r>
            <a:r>
              <a:rPr lang="en-US" sz="1400" dirty="0" smtClean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Cycle</a:t>
            </a:r>
          </a:p>
          <a:p>
            <a:pPr algn="ctr">
              <a:spcAft>
                <a:spcPts val="900"/>
              </a:spcAft>
              <a:tabLst>
                <a:tab pos="2295049" algn="ctr"/>
                <a:tab pos="4590098" algn="r"/>
                <a:tab pos="342900" algn="l"/>
                <a:tab pos="1687830" algn="ctr"/>
                <a:tab pos="2295049" algn="ctr"/>
                <a:tab pos="4590098" algn="r"/>
              </a:tabLst>
            </a:pPr>
            <a:endParaRPr lang="en-US" sz="800" dirty="0">
              <a:solidFill>
                <a:srgbClr val="00B0F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ctr">
              <a:lnSpc>
                <a:spcPct val="115000"/>
              </a:lnSpc>
              <a:spcAft>
                <a:spcPts val="900"/>
              </a:spcAft>
              <a:tabLst>
                <a:tab pos="2295049" algn="ctr"/>
                <a:tab pos="4590098" algn="r"/>
                <a:tab pos="342900" algn="l"/>
                <a:tab pos="1687830" algn="ctr"/>
                <a:tab pos="2295049" algn="ctr"/>
                <a:tab pos="4590098" algn="r"/>
              </a:tabLst>
            </a:pPr>
            <a:r>
              <a:rPr lang="en-US" sz="1600" i="1" dirty="0">
                <a:latin typeface="Tahoma" charset="0"/>
                <a:ea typeface="Times New Roman" charset="0"/>
              </a:rPr>
              <a:t>PhD Thesis </a:t>
            </a:r>
            <a:r>
              <a:rPr lang="en-US" sz="1600" i="1" dirty="0" err="1">
                <a:latin typeface="Tahoma" charset="0"/>
                <a:ea typeface="Times New Roman" charset="0"/>
              </a:rPr>
              <a:t>Defence</a:t>
            </a:r>
            <a:endParaRPr lang="it-IT" sz="1600" i="1" dirty="0">
              <a:latin typeface="Times New Roman" charset="0"/>
              <a:ea typeface="Times New Roman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69780" y="1901729"/>
            <a:ext cx="4204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FF0000"/>
                </a:solidFill>
              </a:rPr>
              <a:t>Monday</a:t>
            </a:r>
            <a:r>
              <a:rPr lang="it-IT" sz="1600" b="1" dirty="0">
                <a:solidFill>
                  <a:srgbClr val="FF0000"/>
                </a:solidFill>
              </a:rPr>
              <a:t> 30</a:t>
            </a:r>
            <a:r>
              <a:rPr lang="it-IT" sz="1600" b="1" baseline="30000" dirty="0">
                <a:solidFill>
                  <a:srgbClr val="FF0000"/>
                </a:solidFill>
              </a:rPr>
              <a:t>th </a:t>
            </a:r>
            <a:r>
              <a:rPr lang="it-IT" sz="1600" b="1" dirty="0" err="1">
                <a:solidFill>
                  <a:srgbClr val="FF0000"/>
                </a:solidFill>
              </a:rPr>
              <a:t>January</a:t>
            </a:r>
            <a:r>
              <a:rPr lang="it-IT" sz="1600" b="1" dirty="0">
                <a:solidFill>
                  <a:srgbClr val="FF0000"/>
                </a:solidFill>
              </a:rPr>
              <a:t> 2017, 12:00 p.m. </a:t>
            </a:r>
          </a:p>
          <a:p>
            <a:pPr algn="ctr"/>
            <a:r>
              <a:rPr lang="it-IT" sz="1600" b="1" dirty="0">
                <a:solidFill>
                  <a:srgbClr val="FF0000"/>
                </a:solidFill>
              </a:rPr>
              <a:t>Sala di rappresentanza, Via P. Giuria </a:t>
            </a:r>
            <a:r>
              <a:rPr lang="it-IT" sz="1600" b="1" dirty="0" smtClean="0">
                <a:solidFill>
                  <a:srgbClr val="FF0000"/>
                </a:solidFill>
              </a:rPr>
              <a:t>9, </a:t>
            </a:r>
            <a:r>
              <a:rPr lang="it-IT" sz="1600" b="1" dirty="0">
                <a:solidFill>
                  <a:srgbClr val="FF0000"/>
                </a:solidFill>
              </a:rPr>
              <a:t>Torino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50385" y="2608808"/>
            <a:ext cx="22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Paolo Cerreia Vioglio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84585" y="3018343"/>
            <a:ext cx="5411415" cy="917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2295049" algn="ctr"/>
                <a:tab pos="4590098" algn="r"/>
                <a:tab pos="342900" algn="l"/>
                <a:tab pos="1687830" algn="ctr"/>
                <a:tab pos="2295049" algn="ctr"/>
                <a:tab pos="4590098" algn="r"/>
              </a:tabLst>
            </a:pPr>
            <a:r>
              <a:rPr lang="en-GB" sz="1600" b="1" dirty="0">
                <a:latin typeface="Tahoma" charset="0"/>
                <a:ea typeface="Times New Roman" charset="0"/>
              </a:rPr>
              <a:t>“Crystal Engineering with Hydrogen and Halogen Bonds: </a:t>
            </a:r>
            <a:r>
              <a:rPr lang="en-US" sz="1600" b="1" dirty="0">
                <a:latin typeface="Tahoma" charset="0"/>
                <a:ea typeface="Times New Roman" charset="0"/>
              </a:rPr>
              <a:t>a Solid-State Nuclear Magnetic Resonance, X-ray Crystallography, and Computational Study”</a:t>
            </a:r>
            <a:endParaRPr lang="it-IT" sz="1600" dirty="0">
              <a:latin typeface="Times New Roman" charset="0"/>
              <a:ea typeface="Times New Roman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6197" y="4268733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u="sng" dirty="0"/>
              <a:t>Supervisor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71392" y="4731862"/>
            <a:ext cx="3996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Prof. </a:t>
            </a:r>
            <a:r>
              <a:rPr lang="it-IT" sz="1600" b="1" dirty="0"/>
              <a:t>Dario Braga</a:t>
            </a:r>
            <a:r>
              <a:rPr lang="it-IT" sz="1600" dirty="0"/>
              <a:t> (</a:t>
            </a:r>
            <a:r>
              <a:rPr lang="it-IT" sz="1600" dirty="0" err="1"/>
              <a:t>University</a:t>
            </a:r>
            <a:r>
              <a:rPr lang="it-IT" sz="1600" dirty="0"/>
              <a:t> of Bologna)</a:t>
            </a:r>
          </a:p>
          <a:p>
            <a:r>
              <a:rPr lang="it-IT" sz="1600" dirty="0"/>
              <a:t>Prof. </a:t>
            </a:r>
            <a:r>
              <a:rPr lang="it-IT" sz="1600" b="1" dirty="0"/>
              <a:t>Michele </a:t>
            </a:r>
            <a:r>
              <a:rPr lang="it-IT" sz="1600" b="1" dirty="0" err="1"/>
              <a:t>Chierotti</a:t>
            </a:r>
            <a:r>
              <a:rPr lang="it-IT" sz="1600" dirty="0"/>
              <a:t> (</a:t>
            </a:r>
            <a:r>
              <a:rPr lang="it-IT" sz="1600" dirty="0" err="1"/>
              <a:t>University</a:t>
            </a:r>
            <a:r>
              <a:rPr lang="it-IT" sz="1600" dirty="0"/>
              <a:t> of </a:t>
            </a:r>
            <a:r>
              <a:rPr lang="it-IT" sz="1600" dirty="0" err="1"/>
              <a:t>Turin</a:t>
            </a:r>
            <a:r>
              <a:rPr lang="it-IT" sz="1600" dirty="0"/>
              <a:t>)</a:t>
            </a:r>
          </a:p>
          <a:p>
            <a:r>
              <a:rPr lang="it-IT" sz="1600" dirty="0"/>
              <a:t>Prof. </a:t>
            </a:r>
            <a:r>
              <a:rPr lang="it-IT" sz="1600" b="1" dirty="0"/>
              <a:t>Giuseppe </a:t>
            </a:r>
            <a:r>
              <a:rPr lang="it-IT" sz="1600" b="1" dirty="0" err="1"/>
              <a:t>Resnati</a:t>
            </a:r>
            <a:r>
              <a:rPr lang="it-IT" sz="1600" dirty="0"/>
              <a:t> (Politecnico di Milano</a:t>
            </a:r>
            <a:r>
              <a:rPr lang="it-IT" sz="1600" dirty="0" smtClean="0"/>
              <a:t>)</a:t>
            </a:r>
            <a:endParaRPr lang="it-IT" sz="1600" dirty="0"/>
          </a:p>
        </p:txBody>
      </p:sp>
      <p:sp>
        <p:nvSpPr>
          <p:cNvPr id="9" name="Rettangolo 8"/>
          <p:cNvSpPr/>
          <p:nvPr/>
        </p:nvSpPr>
        <p:spPr>
          <a:xfrm>
            <a:off x="616197" y="4731862"/>
            <a:ext cx="1136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u="sng" dirty="0"/>
              <a:t>OPPONENTS</a:t>
            </a:r>
            <a:r>
              <a:rPr lang="it-IT" sz="1400" dirty="0"/>
              <a:t>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16197" y="2639585"/>
            <a:ext cx="124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u="sng" dirty="0" err="1"/>
              <a:t>PhD</a:t>
            </a:r>
            <a:r>
              <a:rPr lang="it-IT" sz="1400" u="sng" dirty="0"/>
              <a:t> candidate</a:t>
            </a:r>
            <a:endParaRPr lang="it-IT" sz="1400" dirty="0"/>
          </a:p>
        </p:txBody>
      </p:sp>
      <p:sp>
        <p:nvSpPr>
          <p:cNvPr id="2" name="Rettangolo arrotondato 1"/>
          <p:cNvSpPr/>
          <p:nvPr/>
        </p:nvSpPr>
        <p:spPr>
          <a:xfrm>
            <a:off x="3580377" y="1460938"/>
            <a:ext cx="2013727" cy="37417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0" name="Rettangolo 9"/>
          <p:cNvSpPr/>
          <p:nvPr/>
        </p:nvSpPr>
        <p:spPr>
          <a:xfrm>
            <a:off x="1576716" y="4268733"/>
            <a:ext cx="20519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/>
              <a:t>Prof. </a:t>
            </a:r>
            <a:r>
              <a:rPr lang="it-IT" sz="1600" b="1" dirty="0"/>
              <a:t>Roberto </a:t>
            </a:r>
            <a:r>
              <a:rPr lang="it-IT" sz="1600" b="1" dirty="0" err="1"/>
              <a:t>Gobetto</a:t>
            </a:r>
            <a:endParaRPr lang="it-IT" sz="1600" b="1" dirty="0"/>
          </a:p>
        </p:txBody>
      </p:sp>
      <p:pic>
        <p:nvPicPr>
          <p:cNvPr id="12" name="Immagine 12" descr="logo Uni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585" y="362400"/>
            <a:ext cx="810002" cy="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649414" y="362400"/>
            <a:ext cx="1430109" cy="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" y="5562859"/>
            <a:ext cx="9144000" cy="1303765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939"/>
          <a:stretch/>
        </p:blipFill>
        <p:spPr>
          <a:xfrm rot="2548130">
            <a:off x="6485743" y="2400776"/>
            <a:ext cx="546329" cy="892046"/>
          </a:xfrm>
          <a:prstGeom prst="rect">
            <a:avLst/>
          </a:prstGeom>
        </p:spPr>
      </p:pic>
      <p:pic>
        <p:nvPicPr>
          <p:cNvPr id="18" name="Picture 37"/>
          <p:cNvPicPr/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29" t="17097" r="10544" b="14480"/>
          <a:stretch/>
        </p:blipFill>
        <p:spPr bwMode="auto">
          <a:xfrm rot="1800477">
            <a:off x="6790960" y="2167905"/>
            <a:ext cx="2047067" cy="1431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5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544266">
            <a:off x="5514288" y="3446835"/>
            <a:ext cx="2807227" cy="2807227"/>
          </a:xfrm>
          <a:prstGeom prst="roundRect">
            <a:avLst>
              <a:gd name="adj" fmla="val 3006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702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103</Words>
  <Application>Microsoft Macintosh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Cerreia Vioglio</dc:creator>
  <cp:lastModifiedBy>Gobetto</cp:lastModifiedBy>
  <cp:revision>16</cp:revision>
  <dcterms:created xsi:type="dcterms:W3CDTF">2017-01-16T17:10:41Z</dcterms:created>
  <dcterms:modified xsi:type="dcterms:W3CDTF">2017-01-30T09:01:13Z</dcterms:modified>
</cp:coreProperties>
</file>